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92" r:id="rId3"/>
    <p:sldId id="336" r:id="rId4"/>
    <p:sldId id="308" r:id="rId5"/>
    <p:sldId id="357" r:id="rId6"/>
    <p:sldId id="337" r:id="rId7"/>
    <p:sldId id="338" r:id="rId8"/>
    <p:sldId id="358" r:id="rId9"/>
    <p:sldId id="359" r:id="rId10"/>
    <p:sldId id="360" r:id="rId11"/>
    <p:sldId id="339" r:id="rId12"/>
    <p:sldId id="348" r:id="rId13"/>
    <p:sldId id="361" r:id="rId14"/>
    <p:sldId id="362" r:id="rId15"/>
    <p:sldId id="366" r:id="rId16"/>
    <p:sldId id="363" r:id="rId17"/>
    <p:sldId id="364" r:id="rId18"/>
    <p:sldId id="365" r:id="rId19"/>
    <p:sldId id="367" r:id="rId20"/>
    <p:sldId id="344" r:id="rId21"/>
    <p:sldId id="345" r:id="rId22"/>
    <p:sldId id="369" r:id="rId23"/>
    <p:sldId id="370" r:id="rId24"/>
    <p:sldId id="371" r:id="rId25"/>
    <p:sldId id="372" r:id="rId26"/>
    <p:sldId id="380" r:id="rId27"/>
    <p:sldId id="373" r:id="rId28"/>
    <p:sldId id="374" r:id="rId29"/>
    <p:sldId id="375" r:id="rId30"/>
    <p:sldId id="376" r:id="rId31"/>
    <p:sldId id="346" r:id="rId32"/>
    <p:sldId id="377" r:id="rId33"/>
    <p:sldId id="378" r:id="rId34"/>
    <p:sldId id="379" r:id="rId35"/>
    <p:sldId id="354" r:id="rId36"/>
    <p:sldId id="328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72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7F7F7F"/>
    <a:srgbClr val="0048C4"/>
    <a:srgbClr val="5896FF"/>
    <a:srgbClr val="002E7F"/>
    <a:srgbClr val="003797"/>
    <a:srgbClr val="F37E01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88009"/>
  </p:normalViewPr>
  <p:slideViewPr>
    <p:cSldViewPr snapToGrid="0">
      <p:cViewPr varScale="1">
        <p:scale>
          <a:sx n="111" d="100"/>
          <a:sy n="111" d="100"/>
        </p:scale>
        <p:origin x="618" y="108"/>
      </p:cViewPr>
      <p:guideLst>
        <p:guide orient="horz" pos="2772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wm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9705A-4304-9943-9BE4-171D4518E89E}" type="datetimeFigureOut">
              <a:rPr kumimoji="1" lang="ko-KR" altLang="en-US" smtClean="0"/>
              <a:t>2018-04-23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2498C-16B4-D945-9572-30FBFED54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2125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baseline="0" dirty="0"/>
              <a:t>Hello, I am </a:t>
            </a:r>
            <a:r>
              <a:rPr kumimoji="1" lang="en-US" altLang="ko-KR" baseline="0" dirty="0" err="1"/>
              <a:t>JunPyo</a:t>
            </a:r>
            <a:r>
              <a:rPr kumimoji="1" lang="en-US" altLang="ko-KR" baseline="0" dirty="0"/>
              <a:t> Park and I’ll talk about my midterm project.</a:t>
            </a:r>
          </a:p>
          <a:p>
            <a:endParaRPr kumimoji="1"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5513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You can see the weight attribute here, </a:t>
            </a:r>
            <a:r>
              <a:rPr kumimoji="1" lang="en-US" altLang="ko-KR" dirty="0" err="1"/>
              <a:t>Gephi</a:t>
            </a:r>
            <a:r>
              <a:rPr kumimoji="1" lang="en-US" altLang="ko-KR" dirty="0"/>
              <a:t> Edge data table</a:t>
            </a:r>
            <a:endParaRPr kumimoji="1"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7371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Okay, I’ll show some results.</a:t>
            </a:r>
          </a:p>
          <a:p>
            <a:r>
              <a:rPr kumimoji="1" lang="en-US" altLang="ko-KR" dirty="0"/>
              <a:t>First let’s take a look at visualization result.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8651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Okay this is the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comparison of visualization result.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 언급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take a look at one by one.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39980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Okay,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Bridge name is '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석모대교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, we can find an article about 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석모대교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which was opened since 2017-06-28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6871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take a look at next spot, here is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Yeongjong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district and there many roads are constructed.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42726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is the development outline for this project.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199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this is corresponding action plan.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2000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3771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also a development outline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18698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this is action plan for Songdo District, one can see, now is in the 3</a:t>
            </a:r>
            <a:r>
              <a:rPr lang="en-US" altLang="ko-KR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stage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869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This is the contents.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17672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Okay next thing is Mathematical Analysis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22822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This is the brief summary of results.</a:t>
            </a:r>
          </a:p>
          <a:p>
            <a:r>
              <a:rPr kumimoji="1" lang="en-US" altLang="ko-KR" dirty="0"/>
              <a:t>Node, Edge, Average Degree are increasing.</a:t>
            </a:r>
          </a:p>
          <a:p>
            <a:r>
              <a:rPr kumimoji="1" lang="en-US" altLang="ko-KR" dirty="0"/>
              <a:t>However Average Weighted Degree is decreasing, we can interpret it as a “Oh there many short roads are constructed!”</a:t>
            </a:r>
          </a:p>
          <a:p>
            <a:r>
              <a:rPr kumimoji="1" lang="en-US" altLang="ko-KR" dirty="0"/>
              <a:t>Okay, let’s take look at other thing one by one.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27539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Using </a:t>
            </a:r>
            <a:r>
              <a:rPr kumimoji="1" lang="en-US" altLang="ko-KR" dirty="0" err="1"/>
              <a:t>Networkx’s</a:t>
            </a:r>
            <a:r>
              <a:rPr kumimoji="1" lang="en-US" altLang="ko-KR" dirty="0"/>
              <a:t> built in function we can get </a:t>
            </a:r>
            <a:r>
              <a:rPr kumimoji="1" lang="en-US" altLang="ko-KR" dirty="0" err="1"/>
              <a:t>adj</a:t>
            </a:r>
            <a:r>
              <a:rPr kumimoji="1" lang="en-US" altLang="ko-KR" dirty="0"/>
              <a:t> matrix A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11898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I find length r cycles, using this formula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30968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This is the result of 2015, in here you can see all even length has same number of cycles.</a:t>
            </a:r>
          </a:p>
          <a:p>
            <a:r>
              <a:rPr kumimoji="1" lang="en-US" altLang="ko-KR" dirty="0"/>
              <a:t>It is very trivial result</a:t>
            </a:r>
            <a:r>
              <a:rPr kumimoji="1" lang="ko-KR" altLang="en-US" dirty="0"/>
              <a:t> </a:t>
            </a:r>
            <a:r>
              <a:rPr kumimoji="1" lang="en-US" altLang="ko-KR" dirty="0"/>
              <a:t>(up</a:t>
            </a:r>
            <a:r>
              <a:rPr kumimoji="1" lang="ko-KR" altLang="en-US" dirty="0"/>
              <a:t> </a:t>
            </a:r>
            <a:r>
              <a:rPr kumimoji="1" lang="en-US" altLang="ko-KR" dirty="0"/>
              <a:t>down)</a:t>
            </a:r>
            <a:r>
              <a:rPr kumimoji="1" lang="ko-KR" altLang="en-US" dirty="0"/>
              <a:t> </a:t>
            </a:r>
            <a:r>
              <a:rPr kumimoji="1" lang="en-US" altLang="ko-KR" dirty="0"/>
              <a:t>*</a:t>
            </a:r>
            <a:r>
              <a:rPr kumimoji="1" lang="ko-KR" altLang="en-US" dirty="0"/>
              <a:t> </a:t>
            </a:r>
            <a:r>
              <a:rPr kumimoji="1" lang="en-US" altLang="ko-KR" dirty="0"/>
              <a:t>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04852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Same for 2018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93431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And this is comparison result as we expected, in 2018 the number of length r cycles is larger than 2015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36091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Here is the definition of network diameter and result</a:t>
            </a:r>
          </a:p>
          <a:p>
            <a:r>
              <a:rPr kumimoji="1" lang="en-US" altLang="ko-KR" dirty="0"/>
              <a:t>Diameter is decreasing and average path length is increasing little bit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94097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Component could be calculated by make the </a:t>
            </a:r>
            <a:r>
              <a:rPr kumimoji="1" lang="en-US" altLang="ko-KR" dirty="0" err="1"/>
              <a:t>adj</a:t>
            </a:r>
            <a:r>
              <a:rPr kumimoji="1" lang="en-US" altLang="ko-KR" dirty="0"/>
              <a:t> matrix to </a:t>
            </a:r>
            <a:r>
              <a:rPr kumimoji="1" lang="en-US" altLang="ko-KR" dirty="0" err="1"/>
              <a:t>block_diagonal</a:t>
            </a:r>
            <a:r>
              <a:rPr kumimoji="1" lang="en-US" altLang="ko-KR" dirty="0"/>
              <a:t> form (with edge order permutation)</a:t>
            </a:r>
          </a:p>
          <a:p>
            <a:r>
              <a:rPr kumimoji="1" lang="en-US" altLang="ko-KR" dirty="0"/>
              <a:t>Then number of block is components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93631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/>
              <a:t>Networkx</a:t>
            </a:r>
            <a:r>
              <a:rPr kumimoji="1" lang="en-US" altLang="ko-KR" dirty="0"/>
              <a:t> support this </a:t>
            </a:r>
            <a:r>
              <a:rPr kumimoji="1" lang="en-US" altLang="ko-KR" dirty="0" err="1"/>
              <a:t>number_connected_components</a:t>
            </a:r>
            <a:r>
              <a:rPr kumimoji="1" lang="en-US" altLang="ko-KR" dirty="0"/>
              <a:t> function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2565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First I introduce some method I used in my project.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82835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There are two components reduction. </a:t>
            </a:r>
          </a:p>
          <a:p>
            <a:r>
              <a:rPr kumimoji="1" lang="en-US" altLang="ko-KR" dirty="0"/>
              <a:t>I don’t know where the one came from but I exactly know where the other one is came from</a:t>
            </a:r>
          </a:p>
          <a:p>
            <a:r>
              <a:rPr kumimoji="1" lang="en-US" altLang="ko-KR" dirty="0"/>
              <a:t>It is obviously due to the </a:t>
            </a:r>
            <a:r>
              <a:rPr kumimoji="1" lang="en-US" altLang="ko-KR" dirty="0" err="1"/>
              <a:t>constuction</a:t>
            </a:r>
            <a:r>
              <a:rPr kumimoji="1" lang="en-US" altLang="ko-KR" dirty="0"/>
              <a:t> of '</a:t>
            </a:r>
            <a:r>
              <a:rPr kumimoji="1" lang="ko-KR" altLang="en-US" dirty="0"/>
              <a:t>석모대교</a:t>
            </a:r>
            <a:r>
              <a:rPr kumimoji="1" lang="en-US" altLang="ko-KR" dirty="0"/>
              <a:t>'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55855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Okay,</a:t>
            </a:r>
            <a:r>
              <a:rPr lang="ko-KR" altLang="en-US" dirty="0"/>
              <a:t> </a:t>
            </a:r>
            <a:r>
              <a:rPr lang="en-US" altLang="ko-KR" dirty="0"/>
              <a:t>let’s see the further study topics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8327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First is flow analysis</a:t>
            </a:r>
          </a:p>
          <a:p>
            <a:r>
              <a:rPr kumimoji="1" lang="en-US" altLang="ko-KR" dirty="0"/>
              <a:t>We need to combine traffic data at the link for doing this.</a:t>
            </a:r>
          </a:p>
          <a:p>
            <a:r>
              <a:rPr kumimoji="1" lang="en-US" altLang="ko-KR" dirty="0"/>
              <a:t>This dataset needed to be pre processed to fit our node-link dataset.</a:t>
            </a:r>
          </a:p>
          <a:p>
            <a:r>
              <a:rPr kumimoji="1" lang="en-US" altLang="ko-KR" dirty="0"/>
              <a:t>Our data is undirected but this are direct data set it has direction </a:t>
            </a:r>
            <a:r>
              <a:rPr kumimoji="1" lang="ko-KR" altLang="en-US" dirty="0"/>
              <a:t>상행</a:t>
            </a:r>
            <a:r>
              <a:rPr kumimoji="1" lang="en-US" altLang="ko-KR" dirty="0"/>
              <a:t>, </a:t>
            </a:r>
            <a:r>
              <a:rPr kumimoji="1" lang="ko-KR" altLang="en-US" dirty="0"/>
              <a:t>하행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81637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Next topic is finding best path.</a:t>
            </a:r>
          </a:p>
          <a:p>
            <a:r>
              <a:rPr kumimoji="1" lang="en-US" altLang="ko-KR" dirty="0"/>
              <a:t>There are two kinds of best path, first is shortest length path and second is shortest time path.</a:t>
            </a:r>
          </a:p>
          <a:p>
            <a:r>
              <a:rPr kumimoji="1" lang="en-US" altLang="ko-KR" dirty="0"/>
              <a:t>Applying algorithm here is same “Dijkstra’s Algorithm”</a:t>
            </a:r>
          </a:p>
          <a:p>
            <a:r>
              <a:rPr kumimoji="1" lang="en-US" altLang="ko-KR" dirty="0"/>
              <a:t>Since we use ‘length’ to our link’s weight, we can do the first one, but second case, we have to know the consuming time for passing each link. </a:t>
            </a:r>
          </a:p>
          <a:p>
            <a:r>
              <a:rPr kumimoji="1" lang="en-US" altLang="ko-KR" dirty="0"/>
              <a:t>To do so, we have to know the average speed for each road.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87885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Last one is “Business Location Analysis”, this figure shows the 23 STARBUCKS at Ulsan.</a:t>
            </a:r>
          </a:p>
          <a:p>
            <a:r>
              <a:rPr kumimoji="1" lang="en-US" altLang="ko-KR" dirty="0"/>
              <a:t>If we combine traffic, population density or other data, we can do some analysis of STARBUCKS location and may find out the rule of STARBUCS’s location selection strategy.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99946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29202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36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1297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This is </a:t>
            </a:r>
            <a:r>
              <a:rPr kumimoji="1" lang="en-US" altLang="ko-KR" dirty="0" err="1"/>
              <a:t>Gephi</a:t>
            </a:r>
            <a:r>
              <a:rPr kumimoji="1" lang="en-US" altLang="ko-KR" dirty="0"/>
              <a:t> used for Visualization and Analysis tool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7180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Folium is python data visualization module, we can handle interactive map easily by using this.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6248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baseline="0" dirty="0"/>
              <a:t>Okay, this chapter, I’ll explain some part of my python code and logics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2896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baseline="0" dirty="0"/>
              <a:t>Okay, this is exception handling code, brief figure is like this</a:t>
            </a:r>
          </a:p>
          <a:p>
            <a:r>
              <a:rPr kumimoji="1" lang="en-US" altLang="ko-KR" baseline="0" dirty="0"/>
              <a:t>Because</a:t>
            </a:r>
            <a:r>
              <a:rPr kumimoji="1" lang="ko-KR" altLang="en-US" baseline="0" dirty="0"/>
              <a:t> </a:t>
            </a:r>
            <a:r>
              <a:rPr kumimoji="1" lang="en-US" altLang="ko-KR" baseline="0" dirty="0"/>
              <a:t>of</a:t>
            </a:r>
            <a:r>
              <a:rPr kumimoji="1" lang="ko-KR" altLang="en-US" baseline="0" dirty="0"/>
              <a:t> </a:t>
            </a:r>
            <a:r>
              <a:rPr kumimoji="1" lang="en-US" altLang="ko-KR" baseline="0" dirty="0"/>
              <a:t>‘and’</a:t>
            </a:r>
            <a:r>
              <a:rPr kumimoji="1" lang="ko-KR" altLang="en-US" baseline="0" dirty="0"/>
              <a:t> </a:t>
            </a:r>
            <a:r>
              <a:rPr kumimoji="1" lang="en-US" altLang="ko-KR" baseline="0" dirty="0"/>
              <a:t>notation</a:t>
            </a:r>
            <a:r>
              <a:rPr kumimoji="1" lang="ko-KR" altLang="en-US" baseline="0" dirty="0"/>
              <a:t> </a:t>
            </a:r>
            <a:r>
              <a:rPr kumimoji="1" lang="en-US" altLang="ko-KR" baseline="0" dirty="0"/>
              <a:t>here, we only select True, True for our links</a:t>
            </a:r>
          </a:p>
          <a:p>
            <a:r>
              <a:rPr kumimoji="1" lang="en-US" altLang="ko-KR" baseline="0" dirty="0"/>
              <a:t>You can find the number is reduced from 6464 to 6421</a:t>
            </a:r>
          </a:p>
          <a:p>
            <a:endParaRPr kumimoji="1"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4835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baseline="0" dirty="0"/>
              <a:t>I calculate the length between two nodes and add it for weight of each links.</a:t>
            </a:r>
          </a:p>
          <a:p>
            <a:r>
              <a:rPr kumimoji="1" lang="en-US" altLang="ko-KR" baseline="0" dirty="0"/>
              <a:t>In here assumption is The Earth is “sphere”, then we can apply this spherical coordinate length formula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4072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This is the Python code for calculating length between two nodes and I put this length into weight attribute</a:t>
            </a:r>
            <a:endParaRPr kumimoji="1"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2498C-16B4-D945-9572-30FBFED54E86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03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90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077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24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956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9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576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37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746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51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CE21-A3B4-4282-AF9E-C1351BAA7EEB}" type="datetimeFigureOut">
              <a:rPr lang="ko-KR" altLang="en-US" smtClean="0"/>
              <a:t>2018-04-23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0E37D-B2D0-4934-BD37-F8B0A63F4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204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3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etwork에 대한 이미지 검색결과">
            <a:extLst>
              <a:ext uri="{FF2B5EF4-FFF2-40B4-BE49-F238E27FC236}">
                <a16:creationId xmlns:a16="http://schemas.microsoft.com/office/drawing/2014/main" id="{6CE42792-04FE-4467-BBEA-42A74C932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255" y="253595"/>
            <a:ext cx="9923578" cy="612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1973" y="1725916"/>
            <a:ext cx="5439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Road Network Analysis of </a:t>
            </a:r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Incheon</a:t>
            </a:r>
            <a:endParaRPr lang="ko-KR" altLang="en-US" sz="2400" b="1" dirty="0">
              <a:solidFill>
                <a:srgbClr val="002E7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1973" y="2187581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20121229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JunPyo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Park</a:t>
            </a:r>
          </a:p>
        </p:txBody>
      </p:sp>
      <p:sp>
        <p:nvSpPr>
          <p:cNvPr id="7" name="TextBox 4"/>
          <p:cNvSpPr txBox="1"/>
          <p:nvPr/>
        </p:nvSpPr>
        <p:spPr>
          <a:xfrm>
            <a:off x="241973" y="6458954"/>
            <a:ext cx="47772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2018 1</a:t>
            </a:r>
            <a:r>
              <a:rPr lang="en-US" altLang="ko-KR" sz="11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semester Methods of Applied Mathematics |  Prof.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Bongsoo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Jang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13398500" y="-38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285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accent5"/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18"/>
          <p:cNvSpPr txBox="1"/>
          <p:nvPr/>
        </p:nvSpPr>
        <p:spPr>
          <a:xfrm>
            <a:off x="541711" y="1092985"/>
            <a:ext cx="4341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Edges Data Table</a:t>
            </a:r>
          </a:p>
        </p:txBody>
      </p:sp>
      <p:sp>
        <p:nvSpPr>
          <p:cNvPr id="32" name="텍스트 상자 6">
            <a:extLst>
              <a:ext uri="{FF2B5EF4-FFF2-40B4-BE49-F238E27FC236}">
                <a16:creationId xmlns:a16="http://schemas.microsoft.com/office/drawing/2014/main" id="{E85427AA-1F32-429F-B1E5-3C34D724AC90}"/>
              </a:ext>
            </a:extLst>
          </p:cNvPr>
          <p:cNvSpPr txBox="1"/>
          <p:nvPr/>
        </p:nvSpPr>
        <p:spPr>
          <a:xfrm>
            <a:off x="9985117" y="2790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4265EE6E-9093-48CA-88AF-47C1E059AFFB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3CCBCC3B-511A-4BF1-8478-BA46FF9D0C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C7F142EF-88F4-47C7-B7CD-D9176344E34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AF6F1F4B-3142-4A2C-B3A2-184FCE908789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E64898-49A5-4703-980B-32781DD97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50" y="1712862"/>
            <a:ext cx="10243299" cy="470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89965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E6EB9603-F037-463D-86F1-427A2C4158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824964"/>
              </p:ext>
            </p:extLst>
          </p:nvPr>
        </p:nvGraphicFramePr>
        <p:xfrm>
          <a:off x="0" y="-37289"/>
          <a:ext cx="12344400" cy="6948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7" r:id="rId4" imgW="10285560" imgH="5790240" progId="">
                  <p:embed/>
                </p:oleObj>
              </mc:Choice>
              <mc:Fallback>
                <p:oleObj r:id="rId4" imgW="10285560" imgH="5790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>
                        <a:lum contrast="-43000"/>
                      </a:blip>
                      <a:stretch>
                        <a:fillRect/>
                      </a:stretch>
                    </p:blipFill>
                    <p:spPr>
                      <a:xfrm>
                        <a:off x="0" y="-37289"/>
                        <a:ext cx="12344400" cy="6948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직사각형 3"/>
          <p:cNvSpPr/>
          <p:nvPr/>
        </p:nvSpPr>
        <p:spPr>
          <a:xfrm>
            <a:off x="-735980" y="942873"/>
            <a:ext cx="5531004" cy="10866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3"/>
          <p:cNvSpPr txBox="1"/>
          <p:nvPr/>
        </p:nvSpPr>
        <p:spPr>
          <a:xfrm>
            <a:off x="894512" y="1105676"/>
            <a:ext cx="2806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3. Result Analysis</a:t>
            </a:r>
            <a:endParaRPr lang="ko-KR" altLang="en-US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894512" y="1567341"/>
            <a:ext cx="15119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3-1. Visual Analysis</a:t>
            </a:r>
          </a:p>
        </p:txBody>
      </p:sp>
    </p:spTree>
    <p:extLst>
      <p:ext uri="{BB962C8B-B14F-4D97-AF65-F5344CB8AC3E}">
        <p14:creationId xmlns:p14="http://schemas.microsoft.com/office/powerpoint/2010/main" val="585640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4">
            <a:extLst>
              <a:ext uri="{FF2B5EF4-FFF2-40B4-BE49-F238E27FC236}">
                <a16:creationId xmlns:a16="http://schemas.microsoft.com/office/drawing/2014/main" id="{C79903AC-E0E4-472F-94E5-2AF9039B2F9F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2" name="TextBox 4">
            <a:extLst>
              <a:ext uri="{FF2B5EF4-FFF2-40B4-BE49-F238E27FC236}">
                <a16:creationId xmlns:a16="http://schemas.microsoft.com/office/drawing/2014/main" id="{3F0A743E-FBFD-461B-B86D-B003AD6B1241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5C0EF18F-E6C2-4950-8361-3AC067E19B80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D64A69C6-6A1A-42BC-9D0A-479C997C11DE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7ED5E02-DB74-424E-852E-E9CFBF4E2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011" y="821485"/>
            <a:ext cx="1073467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951926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FF12A9-13E3-4915-A3BE-39FC19F09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134" y="1174787"/>
            <a:ext cx="5009197" cy="539558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19F99E0-1DE0-4E9B-B56D-A5A00EFA564C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488798" y="1414040"/>
            <a:ext cx="2685600" cy="22620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CF18F8-332C-4F31-B695-E6111F66725F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488800" y="3716601"/>
            <a:ext cx="2685600" cy="2260800"/>
          </a:xfrm>
          <a:prstGeom prst="rect">
            <a:avLst/>
          </a:prstGeom>
        </p:spPr>
      </p:pic>
      <p:sp>
        <p:nvSpPr>
          <p:cNvPr id="13" name="TextBox 4">
            <a:extLst>
              <a:ext uri="{FF2B5EF4-FFF2-40B4-BE49-F238E27FC236}">
                <a16:creationId xmlns:a16="http://schemas.microsoft.com/office/drawing/2014/main" id="{C5253A4A-298D-4CCA-8D61-47A9F1873DE3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D09F562A-2FDF-4B5F-A1C4-244A6EE6239B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10C2D171-153C-48F9-901E-1854CD647927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B09666F9-8D56-419A-81E6-CE832AD68E0A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</p:spTree>
    <p:extLst>
      <p:ext uri="{BB962C8B-B14F-4D97-AF65-F5344CB8AC3E}">
        <p14:creationId xmlns:p14="http://schemas.microsoft.com/office/powerpoint/2010/main" val="1175193229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3ED1474-B837-48E7-B8E4-3DC2A42C4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22" y="821485"/>
            <a:ext cx="10725150" cy="5534025"/>
          </a:xfrm>
          <a:prstGeom prst="rect">
            <a:avLst/>
          </a:prstGeom>
        </p:spPr>
      </p:pic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</p:spTree>
    <p:extLst>
      <p:ext uri="{BB962C8B-B14F-4D97-AF65-F5344CB8AC3E}">
        <p14:creationId xmlns:p14="http://schemas.microsoft.com/office/powerpoint/2010/main" val="1740417789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AEAC0D-E080-4487-BBB3-0A8FB6DED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73" y="1097987"/>
            <a:ext cx="10386054" cy="506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39794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34B26D-9EE3-4BD7-8813-CB733DA62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46" y="1802074"/>
            <a:ext cx="10169205" cy="403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74255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88809E-0B20-446C-AD83-6172A4400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57" y="886892"/>
            <a:ext cx="9686925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990219"/>
      </p:ext>
    </p:extLst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8E28461-5073-4D0E-B198-221CF7195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73" y="982266"/>
            <a:ext cx="9572271" cy="496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85107"/>
      </p:ext>
    </p:extLst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773000" y="2669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2424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Visual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627732D0-6D27-4273-A85B-22340D9EF16A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4BC09988-17D3-4D8E-9592-CDEF9B3F8D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392A5D99-1ECA-42B6-8940-D5A7916919C4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7669B55-F824-4E85-BC9A-9384805F4D3B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3A0F81-B15E-4A77-818E-305F2F6E7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881" y="755640"/>
            <a:ext cx="6655399" cy="582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84803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network에 대한 이미지 검색결과">
            <a:extLst>
              <a:ext uri="{FF2B5EF4-FFF2-40B4-BE49-F238E27FC236}">
                <a16:creationId xmlns:a16="http://schemas.microsoft.com/office/drawing/2014/main" id="{4D16726A-452E-490D-ABF2-B065659DC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55288" y="331232"/>
            <a:ext cx="9923578" cy="612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상자 2"/>
          <p:cNvSpPr txBox="1"/>
          <p:nvPr/>
        </p:nvSpPr>
        <p:spPr>
          <a:xfrm>
            <a:off x="6167718" y="12371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045046" y="-57776"/>
            <a:ext cx="4894663" cy="6915776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8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8483861" y="2172767"/>
            <a:ext cx="1417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83861" y="3236405"/>
            <a:ext cx="9444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Methods</a:t>
            </a:r>
          </a:p>
        </p:txBody>
      </p:sp>
      <p:sp>
        <p:nvSpPr>
          <p:cNvPr id="9" name="TextBox 4"/>
          <p:cNvSpPr txBox="1"/>
          <p:nvPr/>
        </p:nvSpPr>
        <p:spPr>
          <a:xfrm>
            <a:off x="8483861" y="3635812"/>
            <a:ext cx="15648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Code Explanation</a:t>
            </a:r>
          </a:p>
        </p:txBody>
      </p:sp>
      <p:sp>
        <p:nvSpPr>
          <p:cNvPr id="10" name="TextBox 4"/>
          <p:cNvSpPr txBox="1"/>
          <p:nvPr/>
        </p:nvSpPr>
        <p:spPr>
          <a:xfrm>
            <a:off x="8483861" y="4035219"/>
            <a:ext cx="8675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Results</a:t>
            </a:r>
          </a:p>
        </p:txBody>
      </p:sp>
      <p:sp>
        <p:nvSpPr>
          <p:cNvPr id="11" name="TextBox 4"/>
          <p:cNvSpPr txBox="1"/>
          <p:nvPr/>
        </p:nvSpPr>
        <p:spPr>
          <a:xfrm>
            <a:off x="8766375" y="4322217"/>
            <a:ext cx="15119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3-1. Visual Analysis</a:t>
            </a:r>
          </a:p>
        </p:txBody>
      </p:sp>
      <p:sp>
        <p:nvSpPr>
          <p:cNvPr id="13" name="TextBox 4"/>
          <p:cNvSpPr txBox="1"/>
          <p:nvPr/>
        </p:nvSpPr>
        <p:spPr>
          <a:xfrm>
            <a:off x="8483860" y="4914191"/>
            <a:ext cx="1287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Further Study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EDA0CDCE-5B2D-44D0-A7EB-6F20082043F7}"/>
              </a:ext>
            </a:extLst>
          </p:cNvPr>
          <p:cNvSpPr txBox="1"/>
          <p:nvPr/>
        </p:nvSpPr>
        <p:spPr>
          <a:xfrm>
            <a:off x="8766374" y="4576561"/>
            <a:ext cx="2010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3-2. Mathematical Analysis</a:t>
            </a:r>
          </a:p>
        </p:txBody>
      </p:sp>
    </p:spTree>
    <p:extLst>
      <p:ext uri="{BB962C8B-B14F-4D97-AF65-F5344CB8AC3E}">
        <p14:creationId xmlns:p14="http://schemas.microsoft.com/office/powerpoint/2010/main" val="124187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9F1FE87C-4DAE-4E0C-9EB1-2F87E3A487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0455797"/>
              </p:ext>
            </p:extLst>
          </p:nvPr>
        </p:nvGraphicFramePr>
        <p:xfrm>
          <a:off x="-444501" y="0"/>
          <a:ext cx="17041261" cy="7172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4" r:id="rId4" imgW="24380640" imgH="10323720" progId="">
                  <p:embed/>
                </p:oleObj>
              </mc:Choice>
              <mc:Fallback>
                <p:oleObj r:id="rId4" imgW="24380640" imgH="10323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>
                        <a:lum contrast="-19000"/>
                      </a:blip>
                      <a:stretch>
                        <a:fillRect/>
                      </a:stretch>
                    </p:blipFill>
                    <p:spPr>
                      <a:xfrm>
                        <a:off x="-444501" y="0"/>
                        <a:ext cx="17041261" cy="7172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직사각형 3"/>
          <p:cNvSpPr/>
          <p:nvPr/>
        </p:nvSpPr>
        <p:spPr>
          <a:xfrm>
            <a:off x="-735980" y="942873"/>
            <a:ext cx="5531004" cy="10866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3"/>
          <p:cNvSpPr txBox="1"/>
          <p:nvPr/>
        </p:nvSpPr>
        <p:spPr>
          <a:xfrm>
            <a:off x="894512" y="1105676"/>
            <a:ext cx="2806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3. Result Analysis</a:t>
            </a:r>
            <a:endParaRPr lang="ko-KR" altLang="en-US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894512" y="1567341"/>
            <a:ext cx="2010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3-2. Mathematical Analysis</a:t>
            </a:r>
          </a:p>
        </p:txBody>
      </p:sp>
    </p:spTree>
    <p:extLst>
      <p:ext uri="{BB962C8B-B14F-4D97-AF65-F5344CB8AC3E}">
        <p14:creationId xmlns:p14="http://schemas.microsoft.com/office/powerpoint/2010/main" val="48961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4341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Result Summary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9FCDE5-ED4D-4B27-9721-B92F4ACEC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11" y="1998061"/>
            <a:ext cx="10714338" cy="350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42217"/>
      </p:ext>
    </p:extLst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4341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Adjacency Matrix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4E57342-E1FC-42BA-9302-13A7D204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59" y="1998061"/>
            <a:ext cx="105537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24561"/>
      </p:ext>
    </p:extLst>
  </p:cSld>
  <p:clrMapOvr>
    <a:masterClrMapping/>
  </p:clrMapOvr>
  <p:transition spd="slow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4563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Number of Length r Cycles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D74AD4-80DC-4F5E-AA79-CED32E234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05" y="1787280"/>
            <a:ext cx="8799512" cy="457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70169"/>
      </p:ext>
    </p:extLst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Number of Length r Cycles_2015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AFC1EC-A610-4163-8935-621230022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95" y="1850994"/>
            <a:ext cx="85248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99913"/>
      </p:ext>
    </p:extLst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Number of Length r Cycles_2018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F6C8C3-054F-4B5A-8E6E-35A56412F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93" y="1865284"/>
            <a:ext cx="8467725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96927"/>
      </p:ext>
    </p:extLst>
  </p:cSld>
  <p:clrMapOvr>
    <a:masterClrMapping/>
  </p:clrMapOvr>
  <p:transition spd="slow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Comparison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9549D-1F1B-41C7-A48E-D9760BBF6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03" y="1860247"/>
            <a:ext cx="85915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79779"/>
      </p:ext>
    </p:extLst>
  </p:cSld>
  <p:clrMapOvr>
    <a:masterClrMapping/>
  </p:clrMapOvr>
  <p:transition spd="slow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Network Diameter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5CE93D-9BD6-4D73-B554-C4E3EAC98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1658887"/>
            <a:ext cx="8382000" cy="7048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7A03A86-D152-4836-A06F-CDFFE7B2F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858" y="2865488"/>
            <a:ext cx="3649542" cy="283154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919CF21-F481-4C75-933C-199A31E80D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3128" y="2741704"/>
            <a:ext cx="4601472" cy="3041429"/>
          </a:xfrm>
          <a:prstGeom prst="rect">
            <a:avLst/>
          </a:prstGeom>
        </p:spPr>
      </p:pic>
      <p:sp>
        <p:nvSpPr>
          <p:cNvPr id="15" name="TextBox 18">
            <a:extLst>
              <a:ext uri="{FF2B5EF4-FFF2-40B4-BE49-F238E27FC236}">
                <a16:creationId xmlns:a16="http://schemas.microsoft.com/office/drawing/2014/main" id="{C3AED20F-3A3C-4655-8920-15E63DCCC371}"/>
              </a:ext>
            </a:extLst>
          </p:cNvPr>
          <p:cNvSpPr txBox="1"/>
          <p:nvPr/>
        </p:nvSpPr>
        <p:spPr>
          <a:xfrm>
            <a:off x="2315288" y="5765015"/>
            <a:ext cx="715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2015</a:t>
            </a: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5504A92C-E7C2-49B5-B631-A5F3774C3646}"/>
              </a:ext>
            </a:extLst>
          </p:cNvPr>
          <p:cNvSpPr txBox="1"/>
          <p:nvPr/>
        </p:nvSpPr>
        <p:spPr>
          <a:xfrm>
            <a:off x="6925388" y="5765015"/>
            <a:ext cx="715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003561077"/>
      </p:ext>
    </p:extLst>
  </p:cSld>
  <p:clrMapOvr>
    <a:masterClrMapping/>
  </p:clrMapOvr>
  <p:transition spd="slow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Component Analysis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820787-0265-4663-8BA1-EAEA5B5F5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62" y="2011312"/>
            <a:ext cx="936307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89069"/>
      </p:ext>
    </p:extLst>
  </p:cSld>
  <p:clrMapOvr>
    <a:masterClrMapping/>
  </p:clrMapOvr>
  <p:transition spd="slow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Component Analysis using </a:t>
            </a:r>
            <a:r>
              <a:rPr lang="en-US" altLang="ko-KR" sz="2400" b="1" dirty="0" err="1">
                <a:latin typeface="Arial" charset="0"/>
                <a:ea typeface="Arial" charset="0"/>
                <a:cs typeface="Arial" charset="0"/>
              </a:rPr>
              <a:t>Networkx</a:t>
            </a:r>
            <a:endParaRPr lang="en-US" altLang="ko-KR" sz="2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7DCD7F6-1643-4655-A096-706456904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1685925"/>
            <a:ext cx="104394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55087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EBD02D2D-883F-4BC2-AE72-5B79573D15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5717426"/>
              </p:ext>
            </p:extLst>
          </p:nvPr>
        </p:nvGraphicFramePr>
        <p:xfrm>
          <a:off x="3125084" y="139506"/>
          <a:ext cx="9066916" cy="6718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r:id="rId4" imgW="15047280" imgH="11212560" progId="">
                  <p:embed/>
                </p:oleObj>
              </mc:Choice>
              <mc:Fallback>
                <p:oleObj r:id="rId4" imgW="15047280" imgH="1121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>
                        <a:lum/>
                      </a:blip>
                      <a:stretch>
                        <a:fillRect/>
                      </a:stretch>
                    </p:blipFill>
                    <p:spPr>
                      <a:xfrm>
                        <a:off x="3125084" y="139506"/>
                        <a:ext cx="9066916" cy="6718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3"/>
          <p:cNvSpPr txBox="1"/>
          <p:nvPr/>
        </p:nvSpPr>
        <p:spPr>
          <a:xfrm>
            <a:off x="995096" y="1389140"/>
            <a:ext cx="1790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1. Methods</a:t>
            </a:r>
            <a:endParaRPr lang="ko-KR" alt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4"/>
          <p:cNvSpPr txBox="1"/>
          <p:nvPr/>
        </p:nvSpPr>
        <p:spPr>
          <a:xfrm>
            <a:off x="1040252" y="1757461"/>
            <a:ext cx="1866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Gephi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Networkx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Folium</a:t>
            </a:r>
          </a:p>
        </p:txBody>
      </p:sp>
    </p:spTree>
    <p:extLst>
      <p:ext uri="{BB962C8B-B14F-4D97-AF65-F5344CB8AC3E}">
        <p14:creationId xmlns:p14="http://schemas.microsoft.com/office/powerpoint/2010/main" val="45595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347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Mathematical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Component Analysis using </a:t>
            </a:r>
            <a:r>
              <a:rPr lang="en-US" altLang="ko-KR" sz="2400" b="1" dirty="0" err="1">
                <a:latin typeface="Arial" charset="0"/>
                <a:ea typeface="Arial" charset="0"/>
                <a:cs typeface="Arial" charset="0"/>
              </a:rPr>
              <a:t>Networkx</a:t>
            </a:r>
            <a:endParaRPr lang="en-US" altLang="ko-KR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37DF9357-3C24-4285-98C4-4D5B37B39F83}"/>
              </a:ext>
            </a:extLst>
          </p:cNvPr>
          <p:cNvSpPr txBox="1"/>
          <p:nvPr/>
        </p:nvSpPr>
        <p:spPr>
          <a:xfrm>
            <a:off x="871911" y="1780479"/>
            <a:ext cx="5859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In 2015, there are 6 components.</a:t>
            </a:r>
          </a:p>
          <a:p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In 2018, there are 4 components.</a:t>
            </a:r>
          </a:p>
          <a:p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  -&gt;  There are two components reduction.</a:t>
            </a:r>
            <a:br>
              <a:rPr lang="en-US" altLang="ko-KR" sz="2000" dirty="0">
                <a:latin typeface="Arial" charset="0"/>
                <a:ea typeface="Arial" charset="0"/>
                <a:cs typeface="Arial" charset="0"/>
              </a:rPr>
            </a:br>
            <a:endParaRPr lang="en-US" altLang="ko-KR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53C84D6-3DD3-401F-B298-87258AC34D4D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328482"/>
            <a:ext cx="3803948" cy="262780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37CE97C-68B4-49A8-BF4F-2511029DCC30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80955" y="3328482"/>
            <a:ext cx="3803948" cy="262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1539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0" y="0"/>
            <a:ext cx="12192000" cy="812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-735980" y="942873"/>
            <a:ext cx="5531004" cy="10866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3"/>
          <p:cNvSpPr txBox="1"/>
          <p:nvPr/>
        </p:nvSpPr>
        <p:spPr>
          <a:xfrm>
            <a:off x="894512" y="1105676"/>
            <a:ext cx="2542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5. Further Study</a:t>
            </a:r>
            <a:endParaRPr lang="ko-KR" altLang="en-US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894512" y="1567341"/>
            <a:ext cx="10294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topics</a:t>
            </a:r>
          </a:p>
        </p:txBody>
      </p:sp>
    </p:spTree>
    <p:extLst>
      <p:ext uri="{BB962C8B-B14F-4D97-AF65-F5344CB8AC3E}">
        <p14:creationId xmlns:p14="http://schemas.microsoft.com/office/powerpoint/2010/main" val="7782483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220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Further Study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Flow Analysis (Graph Laplacian)</a:t>
            </a: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37DF9357-3C24-4285-98C4-4D5B37B39F83}"/>
              </a:ext>
            </a:extLst>
          </p:cNvPr>
          <p:cNvSpPr txBox="1"/>
          <p:nvPr/>
        </p:nvSpPr>
        <p:spPr>
          <a:xfrm>
            <a:off x="910011" y="1611202"/>
            <a:ext cx="5859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Need to combine traffic data at the link.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2A22C8-FE8C-49CF-80A6-E0B1282A6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137" y="2278865"/>
            <a:ext cx="88487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82753"/>
      </p:ext>
    </p:extLst>
  </p:cSld>
  <p:clrMapOvr>
    <a:masterClrMapping/>
  </p:clrMapOvr>
  <p:transition spd="slow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220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Further Study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Finding</a:t>
            </a:r>
            <a:r>
              <a:rPr lang="ko-KR" alt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Best</a:t>
            </a:r>
            <a:r>
              <a:rPr lang="ko-KR" alt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Path</a:t>
            </a: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37DF9357-3C24-4285-98C4-4D5B37B39F83}"/>
              </a:ext>
            </a:extLst>
          </p:cNvPr>
          <p:cNvSpPr txBox="1"/>
          <p:nvPr/>
        </p:nvSpPr>
        <p:spPr>
          <a:xfrm>
            <a:off x="910011" y="1611202"/>
            <a:ext cx="7002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Shortest Length Path -&gt; Possible Now</a:t>
            </a:r>
          </a:p>
          <a:p>
            <a:pPr marL="457200" indent="-457200">
              <a:buAutoNum type="arabicPeriod"/>
            </a:pP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Shortest Time Path -&gt; Average Speed is needed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A659E1E-9ABB-4874-A1B5-692827EB3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290" y="2529528"/>
            <a:ext cx="5764009" cy="363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434656"/>
      </p:ext>
    </p:extLst>
  </p:cSld>
  <p:clrMapOvr>
    <a:masterClrMapping/>
  </p:clrMapOvr>
  <p:transition spd="slow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"/>
          <p:cNvSpPr txBox="1"/>
          <p:nvPr/>
        </p:nvSpPr>
        <p:spPr>
          <a:xfrm>
            <a:off x="577569" y="187909"/>
            <a:ext cx="220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Further Study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BF70068D-1B6E-44FD-A659-E82A0C85A96C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49" name="TextBox 4">
            <a:extLst>
              <a:ext uri="{FF2B5EF4-FFF2-40B4-BE49-F238E27FC236}">
                <a16:creationId xmlns:a16="http://schemas.microsoft.com/office/drawing/2014/main" id="{A6AA9251-0663-4748-B4FF-21CD17FBF7C9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3E0C4300-1BC5-4C76-A1C1-4818CCBE165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BEFB9A42-A6CA-4112-BCD0-C81189CE2801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31EFAD4-C0B4-455A-9AD4-7A7107C3E453}"/>
              </a:ext>
            </a:extLst>
          </p:cNvPr>
          <p:cNvSpPr txBox="1"/>
          <p:nvPr/>
        </p:nvSpPr>
        <p:spPr>
          <a:xfrm>
            <a:off x="541711" y="1092985"/>
            <a:ext cx="585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Business Location Analysis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1E0904-7B62-4B42-A652-10E4DEBCC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1671546"/>
            <a:ext cx="6544279" cy="499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06085"/>
      </p:ext>
    </p:extLst>
  </p:cSld>
  <p:clrMapOvr>
    <a:masterClrMapping/>
  </p:clrMapOvr>
  <p:transition spd="slow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"/>
          <p:cNvSpPr txBox="1"/>
          <p:nvPr/>
        </p:nvSpPr>
        <p:spPr>
          <a:xfrm>
            <a:off x="982201" y="1933873"/>
            <a:ext cx="1588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Question?</a:t>
            </a:r>
            <a:endParaRPr lang="ko-KR" altLang="en-US" sz="2400" b="1" dirty="0">
              <a:solidFill>
                <a:srgbClr val="002E7F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903330"/>
      </p:ext>
    </p:extLst>
  </p:cSld>
  <p:clrMapOvr>
    <a:masterClrMapping/>
  </p:clrMapOvr>
  <p:transition spd="slow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84720" y="2821239"/>
            <a:ext cx="1622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28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Box 4"/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28" name="TextBox 4"/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0" name="TextBox 4"/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4"/>
          <p:cNvSpPr txBox="1"/>
          <p:nvPr/>
        </p:nvSpPr>
        <p:spPr>
          <a:xfrm>
            <a:off x="10779974" y="284035"/>
            <a:ext cx="11620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20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18"/>
          <p:cNvSpPr txBox="1"/>
          <p:nvPr/>
        </p:nvSpPr>
        <p:spPr>
          <a:xfrm>
            <a:off x="604009" y="1464282"/>
            <a:ext cx="33183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latin typeface="Arial" charset="0"/>
                <a:ea typeface="Arial" charset="0"/>
                <a:cs typeface="Arial" charset="0"/>
              </a:rPr>
              <a:t>Gephi</a:t>
            </a:r>
            <a:endParaRPr lang="en-US" altLang="ko-KR" sz="2400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Visualization and Analysis Tool</a:t>
            </a:r>
          </a:p>
        </p:txBody>
      </p:sp>
      <p:sp>
        <p:nvSpPr>
          <p:cNvPr id="52" name="TextBox 4"/>
          <p:cNvSpPr txBox="1"/>
          <p:nvPr/>
        </p:nvSpPr>
        <p:spPr>
          <a:xfrm>
            <a:off x="732633" y="2729172"/>
            <a:ext cx="12939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 Overview</a:t>
            </a:r>
          </a:p>
        </p:txBody>
      </p:sp>
      <p:sp>
        <p:nvSpPr>
          <p:cNvPr id="53" name="TextBox 4"/>
          <p:cNvSpPr txBox="1"/>
          <p:nvPr/>
        </p:nvSpPr>
        <p:spPr>
          <a:xfrm>
            <a:off x="4184986" y="2726572"/>
            <a:ext cx="9150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Table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A18C0510-255D-4B98-BCC6-453C33E92541}"/>
              </a:ext>
            </a:extLst>
          </p:cNvPr>
          <p:cNvSpPr txBox="1"/>
          <p:nvPr/>
        </p:nvSpPr>
        <p:spPr>
          <a:xfrm>
            <a:off x="8133279" y="2726571"/>
            <a:ext cx="1224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 Analysis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6BC6A91-7D0D-4835-9AB5-C0C461493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33" y="3217413"/>
            <a:ext cx="3361140" cy="325450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001C49F-8622-45C0-9C6D-F6DBB0517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162" y="3535941"/>
            <a:ext cx="3598991" cy="26174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B827A2E-C041-47DD-B78C-484A38AB72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4140" y="3535934"/>
            <a:ext cx="3891325" cy="261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51596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841C8BE-EA4D-462C-8F28-830F0579F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69" y="1960237"/>
            <a:ext cx="7772400" cy="2076450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Box 4"/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28" name="TextBox 4"/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0" name="TextBox 4"/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4"/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sp>
        <p:nvSpPr>
          <p:cNvPr id="20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18"/>
          <p:cNvSpPr txBox="1"/>
          <p:nvPr/>
        </p:nvSpPr>
        <p:spPr>
          <a:xfrm>
            <a:off x="604009" y="1464282"/>
            <a:ext cx="1191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Folium</a:t>
            </a:r>
          </a:p>
        </p:txBody>
      </p:sp>
      <p:pic>
        <p:nvPicPr>
          <p:cNvPr id="2050" name="Picture 2" descr="image.png">
            <a:extLst>
              <a:ext uri="{FF2B5EF4-FFF2-40B4-BE49-F238E27FC236}">
                <a16:creationId xmlns:a16="http://schemas.microsoft.com/office/drawing/2014/main" id="{EBFA1248-BDD1-40D2-92A0-AFF551F8B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35" y="4189833"/>
            <a:ext cx="7347266" cy="220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361491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>
            <a:extLst>
              <a:ext uri="{FF2B5EF4-FFF2-40B4-BE49-F238E27FC236}">
                <a16:creationId xmlns:a16="http://schemas.microsoft.com/office/drawing/2014/main" id="{6A7C7DA5-9DC5-49C5-ACE1-F194E46928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5362"/>
              </p:ext>
            </p:extLst>
          </p:nvPr>
        </p:nvGraphicFramePr>
        <p:xfrm>
          <a:off x="0" y="-484632"/>
          <a:ext cx="12192000" cy="8133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r:id="rId4" imgW="28380600" imgH="19047600" progId="">
                  <p:embed/>
                </p:oleObj>
              </mc:Choice>
              <mc:Fallback>
                <p:oleObj r:id="rId4" imgW="28380600" imgH="190476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>
                        <a:lum contrast="-59000"/>
                      </a:blip>
                      <a:stretch>
                        <a:fillRect/>
                      </a:stretch>
                    </p:blipFill>
                    <p:spPr>
                      <a:xfrm>
                        <a:off x="0" y="-484632"/>
                        <a:ext cx="12192000" cy="8133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직사각형 3"/>
          <p:cNvSpPr/>
          <p:nvPr/>
        </p:nvSpPr>
        <p:spPr>
          <a:xfrm>
            <a:off x="-735980" y="942873"/>
            <a:ext cx="4753463" cy="10866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3"/>
          <p:cNvSpPr txBox="1"/>
          <p:nvPr/>
        </p:nvSpPr>
        <p:spPr>
          <a:xfrm>
            <a:off x="894512" y="1105676"/>
            <a:ext cx="3122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2. Code Explanation</a:t>
            </a:r>
            <a:endParaRPr lang="ko-KR" altLang="en-US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894512" y="1567341"/>
            <a:ext cx="13099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Brief Description</a:t>
            </a:r>
          </a:p>
        </p:txBody>
      </p:sp>
    </p:spTree>
    <p:extLst>
      <p:ext uri="{BB962C8B-B14F-4D97-AF65-F5344CB8AC3E}">
        <p14:creationId xmlns:p14="http://schemas.microsoft.com/office/powerpoint/2010/main" val="39282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accent5"/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18"/>
          <p:cNvSpPr txBox="1"/>
          <p:nvPr/>
        </p:nvSpPr>
        <p:spPr>
          <a:xfrm>
            <a:off x="541711" y="1092985"/>
            <a:ext cx="35273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Exception Handling</a:t>
            </a:r>
          </a:p>
          <a:p>
            <a:endParaRPr lang="en-US" altLang="ko-K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텍스트 상자 6">
            <a:extLst>
              <a:ext uri="{FF2B5EF4-FFF2-40B4-BE49-F238E27FC236}">
                <a16:creationId xmlns:a16="http://schemas.microsoft.com/office/drawing/2014/main" id="{E85427AA-1F32-429F-B1E5-3C34D724AC90}"/>
              </a:ext>
            </a:extLst>
          </p:cNvPr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4265EE6E-9093-48CA-88AF-47C1E059AFFB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3CCBCC3B-511A-4BF1-8478-BA46FF9D0C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C7F142EF-88F4-47C7-B7CD-D9176344E34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AF6F1F4B-3142-4A2C-B3A2-184FCE908789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463028-17EB-4E66-8618-EDD445C1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37" y="1517904"/>
            <a:ext cx="11287125" cy="52578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A83284C-B415-4C1B-AD48-789E8D98C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295" y="3509010"/>
            <a:ext cx="22002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180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accent5"/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18"/>
          <p:cNvSpPr txBox="1"/>
          <p:nvPr/>
        </p:nvSpPr>
        <p:spPr>
          <a:xfrm>
            <a:off x="541711" y="1092985"/>
            <a:ext cx="43411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Calculating Road Length</a:t>
            </a:r>
          </a:p>
          <a:p>
            <a:endParaRPr lang="en-US" altLang="ko-KR" sz="1600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altLang="ko-KR" sz="1600" b="1" dirty="0">
                <a:latin typeface="Arial" charset="0"/>
                <a:ea typeface="Arial" charset="0"/>
                <a:cs typeface="Arial" charset="0"/>
              </a:rPr>
              <a:t>    -Assumption : The Earth is “sphere”</a:t>
            </a:r>
          </a:p>
          <a:p>
            <a:endParaRPr lang="en-US" altLang="ko-KR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텍스트 상자 6">
            <a:extLst>
              <a:ext uri="{FF2B5EF4-FFF2-40B4-BE49-F238E27FC236}">
                <a16:creationId xmlns:a16="http://schemas.microsoft.com/office/drawing/2014/main" id="{E85427AA-1F32-429F-B1E5-3C34D724AC90}"/>
              </a:ext>
            </a:extLst>
          </p:cNvPr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4265EE6E-9093-48CA-88AF-47C1E059AFFB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3CCBCC3B-511A-4BF1-8478-BA46FF9D0C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C7F142EF-88F4-47C7-B7CD-D9176344E34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AF6F1F4B-3142-4A2C-B3A2-184FCE908789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8CEE78-D7BB-4456-8710-C88524B26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451" y="2156490"/>
            <a:ext cx="7128889" cy="441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14000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accent5"/>
              </a:solidFill>
            </a:endParaRPr>
          </a:p>
        </p:txBody>
      </p:sp>
      <p:cxnSp>
        <p:nvCxnSpPr>
          <p:cNvPr id="22" name="직선 연결선 11"/>
          <p:cNvCxnSpPr/>
          <p:nvPr/>
        </p:nvCxnSpPr>
        <p:spPr>
          <a:xfrm>
            <a:off x="604073" y="636322"/>
            <a:ext cx="1100055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3"/>
          <p:cNvSpPr txBox="1"/>
          <p:nvPr/>
        </p:nvSpPr>
        <p:spPr>
          <a:xfrm>
            <a:off x="577569" y="187909"/>
            <a:ext cx="359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002E7F"/>
                </a:solidFill>
                <a:latin typeface="Arial" charset="0"/>
                <a:ea typeface="Arial" charset="0"/>
                <a:cs typeface="Arial" charset="0"/>
              </a:rPr>
              <a:t>Road Network Analysis</a:t>
            </a:r>
            <a:endParaRPr lang="ko-KR" altLang="en-US" sz="1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18"/>
          <p:cNvSpPr txBox="1"/>
          <p:nvPr/>
        </p:nvSpPr>
        <p:spPr>
          <a:xfrm>
            <a:off x="541711" y="1092985"/>
            <a:ext cx="4341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Calculating Road Length</a:t>
            </a:r>
          </a:p>
        </p:txBody>
      </p:sp>
      <p:sp>
        <p:nvSpPr>
          <p:cNvPr id="32" name="텍스트 상자 6">
            <a:extLst>
              <a:ext uri="{FF2B5EF4-FFF2-40B4-BE49-F238E27FC236}">
                <a16:creationId xmlns:a16="http://schemas.microsoft.com/office/drawing/2014/main" id="{E85427AA-1F32-429F-B1E5-3C34D724AC90}"/>
              </a:ext>
            </a:extLst>
          </p:cNvPr>
          <p:cNvSpPr txBox="1"/>
          <p:nvPr/>
        </p:nvSpPr>
        <p:spPr>
          <a:xfrm>
            <a:off x="80409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4265EE6E-9093-48CA-88AF-47C1E059AFFB}"/>
              </a:ext>
            </a:extLst>
          </p:cNvPr>
          <p:cNvSpPr txBox="1"/>
          <p:nvPr/>
        </p:nvSpPr>
        <p:spPr>
          <a:xfrm>
            <a:off x="9985117" y="279006"/>
            <a:ext cx="701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3CCBCC3B-511A-4BF1-8478-BA46FF9D0C46}"/>
              </a:ext>
            </a:extLst>
          </p:cNvPr>
          <p:cNvSpPr txBox="1"/>
          <p:nvPr/>
        </p:nvSpPr>
        <p:spPr>
          <a:xfrm>
            <a:off x="9007824" y="284035"/>
            <a:ext cx="935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C7F142EF-88F4-47C7-B7CD-D9176344E343}"/>
              </a:ext>
            </a:extLst>
          </p:cNvPr>
          <p:cNvSpPr txBox="1"/>
          <p:nvPr/>
        </p:nvSpPr>
        <p:spPr>
          <a:xfrm>
            <a:off x="8230442" y="287632"/>
            <a:ext cx="7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AF6F1F4B-3142-4A2C-B3A2-184FCE908789}"/>
              </a:ext>
            </a:extLst>
          </p:cNvPr>
          <p:cNvSpPr txBox="1"/>
          <p:nvPr/>
        </p:nvSpPr>
        <p:spPr>
          <a:xfrm>
            <a:off x="10779974" y="284035"/>
            <a:ext cx="11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 Study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585C17-0EA9-4400-B4FB-AE6CC96A3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11" y="1907390"/>
            <a:ext cx="1134427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56593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5928</TotalTime>
  <Words>1153</Words>
  <Application>Microsoft Office PowerPoint</Application>
  <PresentationFormat>와이드스크린</PresentationFormat>
  <Paragraphs>282</Paragraphs>
  <Slides>36</Slides>
  <Notes>36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36</vt:i4>
      </vt:variant>
    </vt:vector>
  </HeadingPairs>
  <TitlesOfParts>
    <vt:vector size="3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atelab MacPro 01</dc:creator>
  <cp:keywords/>
  <dc:description/>
  <cp:lastModifiedBy>박준표 (자연과학부/학생)</cp:lastModifiedBy>
  <cp:revision>207</cp:revision>
  <cp:lastPrinted>2017-09-19T07:24:56Z</cp:lastPrinted>
  <dcterms:created xsi:type="dcterms:W3CDTF">2016-03-28T22:34:09Z</dcterms:created>
  <dcterms:modified xsi:type="dcterms:W3CDTF">2018-04-23T00:50:25Z</dcterms:modified>
  <cp:category/>
</cp:coreProperties>
</file>